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ECBAFC-AE32-4188-BB79-1851453056DB}">
          <p14:sldIdLst>
            <p14:sldId id="256"/>
            <p14:sldId id="257"/>
            <p14:sldId id="258"/>
            <p14:sldId id="259"/>
            <p14:sldId id="260"/>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BB227E-0D09-4DAC-BD3D-A0EFD1123A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B1203B7-14EE-4EF2-94A6-5AC1AC75B8C9}">
      <dgm:prSet phldrT="[Text]" custT="1"/>
      <dgm:spPr>
        <a:solidFill>
          <a:srgbClr val="FF0000"/>
        </a:solidFill>
      </dgm:spPr>
      <dgm:t>
        <a:bodyPr/>
        <a:lstStyle/>
        <a:p>
          <a:r>
            <a:rPr lang="en-US" sz="2800" dirty="0" smtClean="0"/>
            <a:t>Trust</a:t>
          </a:r>
          <a:r>
            <a:rPr lang="en-US" sz="4900" dirty="0" smtClean="0"/>
            <a:t>	</a:t>
          </a:r>
          <a:endParaRPr lang="en-US" sz="4900" dirty="0"/>
        </a:p>
      </dgm:t>
    </dgm:pt>
    <dgm:pt modelId="{9928DB35-7E60-4048-946E-7DB7C5180B65}" type="parTrans" cxnId="{C6160AD1-3726-4226-AD26-6A6822D8C9BB}">
      <dgm:prSet/>
      <dgm:spPr/>
      <dgm:t>
        <a:bodyPr/>
        <a:lstStyle/>
        <a:p>
          <a:endParaRPr lang="en-US"/>
        </a:p>
      </dgm:t>
    </dgm:pt>
    <dgm:pt modelId="{CBF0A332-219A-40A0-A31C-448116C85CFC}" type="sibTrans" cxnId="{C6160AD1-3726-4226-AD26-6A6822D8C9BB}">
      <dgm:prSet/>
      <dgm:spPr/>
      <dgm:t>
        <a:bodyPr/>
        <a:lstStyle/>
        <a:p>
          <a:endParaRPr lang="en-US"/>
        </a:p>
      </dgm:t>
    </dgm:pt>
    <dgm:pt modelId="{FDE00F71-687A-4B31-A642-A99F9B47097A}">
      <dgm:prSet phldrT="[Text]" custT="1"/>
      <dgm:spPr>
        <a:solidFill>
          <a:srgbClr val="FFC000"/>
        </a:solidFill>
      </dgm:spPr>
      <dgm:t>
        <a:bodyPr/>
        <a:lstStyle/>
        <a:p>
          <a:r>
            <a:rPr lang="en-US" sz="2800" dirty="0" smtClean="0"/>
            <a:t>Rapport</a:t>
          </a:r>
          <a:endParaRPr lang="en-US" sz="2800" dirty="0"/>
        </a:p>
      </dgm:t>
    </dgm:pt>
    <dgm:pt modelId="{88736104-4644-4A4C-82AE-AE2F0B2DE59A}" type="parTrans" cxnId="{2D794BAE-AADF-454B-A9B0-252E9CA62087}">
      <dgm:prSet/>
      <dgm:spPr/>
      <dgm:t>
        <a:bodyPr/>
        <a:lstStyle/>
        <a:p>
          <a:endParaRPr lang="en-US"/>
        </a:p>
      </dgm:t>
    </dgm:pt>
    <dgm:pt modelId="{15D7EC8B-D09F-4695-8140-050722464626}" type="sibTrans" cxnId="{2D794BAE-AADF-454B-A9B0-252E9CA62087}">
      <dgm:prSet/>
      <dgm:spPr/>
      <dgm:t>
        <a:bodyPr/>
        <a:lstStyle/>
        <a:p>
          <a:endParaRPr lang="en-US"/>
        </a:p>
      </dgm:t>
    </dgm:pt>
    <dgm:pt modelId="{A1EA9BAA-D0A4-47F3-BCD8-FEE5BBF0FC0F}">
      <dgm:prSet phldrT="[Text]" custT="1"/>
      <dgm:spPr>
        <a:solidFill>
          <a:srgbClr val="00B0F0"/>
        </a:solidFill>
      </dgm:spPr>
      <dgm:t>
        <a:bodyPr/>
        <a:lstStyle/>
        <a:p>
          <a:r>
            <a:rPr lang="en-US" sz="2800" dirty="0" smtClean="0"/>
            <a:t>Empathy</a:t>
          </a:r>
          <a:r>
            <a:rPr lang="en-US" sz="4900" dirty="0" smtClean="0"/>
            <a:t>	</a:t>
          </a:r>
          <a:endParaRPr lang="en-US" sz="4900" dirty="0"/>
        </a:p>
      </dgm:t>
    </dgm:pt>
    <dgm:pt modelId="{93A00009-8C0D-46A1-A8BA-78895C04F024}" type="parTrans" cxnId="{077E16E4-3D34-40BD-8C36-63F6CF2F7C9B}">
      <dgm:prSet/>
      <dgm:spPr/>
      <dgm:t>
        <a:bodyPr/>
        <a:lstStyle/>
        <a:p>
          <a:endParaRPr lang="en-US"/>
        </a:p>
      </dgm:t>
    </dgm:pt>
    <dgm:pt modelId="{10818130-8D98-489F-82E8-801532BBE967}" type="sibTrans" cxnId="{077E16E4-3D34-40BD-8C36-63F6CF2F7C9B}">
      <dgm:prSet/>
      <dgm:spPr/>
      <dgm:t>
        <a:bodyPr/>
        <a:lstStyle/>
        <a:p>
          <a:endParaRPr lang="en-US"/>
        </a:p>
      </dgm:t>
    </dgm:pt>
    <dgm:pt modelId="{D74BE21F-1E2B-49F2-B6DE-ED88F5D04DAB}">
      <dgm:prSet phldrT="[Text]" custT="1"/>
      <dgm:spPr>
        <a:solidFill>
          <a:srgbClr val="00B050"/>
        </a:solidFill>
      </dgm:spPr>
      <dgm:t>
        <a:bodyPr/>
        <a:lstStyle/>
        <a:p>
          <a:endParaRPr lang="en-US" sz="2900" dirty="0" smtClean="0"/>
        </a:p>
        <a:p>
          <a:r>
            <a:rPr lang="en-US" sz="2400" dirty="0" smtClean="0"/>
            <a:t>Understanding	</a:t>
          </a:r>
          <a:endParaRPr lang="en-US" sz="2400" dirty="0"/>
        </a:p>
      </dgm:t>
    </dgm:pt>
    <dgm:pt modelId="{AF8A40BB-6470-44D7-B719-6C8A4ACE7720}" type="parTrans" cxnId="{F60A67F4-1D58-4E13-987C-26F29D55EE0E}">
      <dgm:prSet/>
      <dgm:spPr/>
      <dgm:t>
        <a:bodyPr/>
        <a:lstStyle/>
        <a:p>
          <a:endParaRPr lang="en-US"/>
        </a:p>
      </dgm:t>
    </dgm:pt>
    <dgm:pt modelId="{3D81126B-0523-4229-ADC6-70AF8859E47C}" type="sibTrans" cxnId="{F60A67F4-1D58-4E13-987C-26F29D55EE0E}">
      <dgm:prSet/>
      <dgm:spPr/>
      <dgm:t>
        <a:bodyPr/>
        <a:lstStyle/>
        <a:p>
          <a:endParaRPr lang="en-US"/>
        </a:p>
      </dgm:t>
    </dgm:pt>
    <dgm:pt modelId="{9DDE6FB5-0CA3-4A94-8309-45B6DFE1EEF8}" type="pres">
      <dgm:prSet presAssocID="{52BB227E-0D09-4DAC-BD3D-A0EFD1123A2B}" presName="diagram" presStyleCnt="0">
        <dgm:presLayoutVars>
          <dgm:dir/>
          <dgm:resizeHandles val="exact"/>
        </dgm:presLayoutVars>
      </dgm:prSet>
      <dgm:spPr/>
      <dgm:t>
        <a:bodyPr/>
        <a:lstStyle/>
        <a:p>
          <a:endParaRPr lang="en-US"/>
        </a:p>
      </dgm:t>
    </dgm:pt>
    <dgm:pt modelId="{26653307-1BDB-4236-A94A-C182B2BB807C}" type="pres">
      <dgm:prSet presAssocID="{EB1203B7-14EE-4EF2-94A6-5AC1AC75B8C9}" presName="node" presStyleLbl="node1" presStyleIdx="0" presStyleCnt="4">
        <dgm:presLayoutVars>
          <dgm:bulletEnabled val="1"/>
        </dgm:presLayoutVars>
      </dgm:prSet>
      <dgm:spPr/>
      <dgm:t>
        <a:bodyPr/>
        <a:lstStyle/>
        <a:p>
          <a:endParaRPr lang="en-US"/>
        </a:p>
      </dgm:t>
    </dgm:pt>
    <dgm:pt modelId="{40AEBCB8-1CF4-472F-AA94-D66E997C9532}" type="pres">
      <dgm:prSet presAssocID="{CBF0A332-219A-40A0-A31C-448116C85CFC}" presName="sibTrans" presStyleCnt="0"/>
      <dgm:spPr/>
    </dgm:pt>
    <dgm:pt modelId="{A2558AEB-D6B9-4E5F-AB96-F4BF11512707}" type="pres">
      <dgm:prSet presAssocID="{FDE00F71-687A-4B31-A642-A99F9B47097A}" presName="node" presStyleLbl="node1" presStyleIdx="1" presStyleCnt="4">
        <dgm:presLayoutVars>
          <dgm:bulletEnabled val="1"/>
        </dgm:presLayoutVars>
      </dgm:prSet>
      <dgm:spPr/>
      <dgm:t>
        <a:bodyPr/>
        <a:lstStyle/>
        <a:p>
          <a:endParaRPr lang="en-US"/>
        </a:p>
      </dgm:t>
    </dgm:pt>
    <dgm:pt modelId="{A05A6C51-EE8F-4AAF-B284-0D7D39893976}" type="pres">
      <dgm:prSet presAssocID="{15D7EC8B-D09F-4695-8140-050722464626}" presName="sibTrans" presStyleCnt="0"/>
      <dgm:spPr/>
    </dgm:pt>
    <dgm:pt modelId="{1572D7D6-001D-43B7-BBB5-B4F314E3C7A5}" type="pres">
      <dgm:prSet presAssocID="{A1EA9BAA-D0A4-47F3-BCD8-FEE5BBF0FC0F}" presName="node" presStyleLbl="node1" presStyleIdx="2" presStyleCnt="4">
        <dgm:presLayoutVars>
          <dgm:bulletEnabled val="1"/>
        </dgm:presLayoutVars>
      </dgm:prSet>
      <dgm:spPr/>
      <dgm:t>
        <a:bodyPr/>
        <a:lstStyle/>
        <a:p>
          <a:endParaRPr lang="en-US"/>
        </a:p>
      </dgm:t>
    </dgm:pt>
    <dgm:pt modelId="{3ED12798-9C7E-487E-B38F-3C2786A2A333}" type="pres">
      <dgm:prSet presAssocID="{10818130-8D98-489F-82E8-801532BBE967}" presName="sibTrans" presStyleCnt="0"/>
      <dgm:spPr/>
    </dgm:pt>
    <dgm:pt modelId="{4B61E6E7-0D53-4CAF-9A5A-9D30AFA710CE}" type="pres">
      <dgm:prSet presAssocID="{D74BE21F-1E2B-49F2-B6DE-ED88F5D04DAB}" presName="node" presStyleLbl="node1" presStyleIdx="3" presStyleCnt="4">
        <dgm:presLayoutVars>
          <dgm:bulletEnabled val="1"/>
        </dgm:presLayoutVars>
      </dgm:prSet>
      <dgm:spPr/>
      <dgm:t>
        <a:bodyPr/>
        <a:lstStyle/>
        <a:p>
          <a:endParaRPr lang="en-US"/>
        </a:p>
      </dgm:t>
    </dgm:pt>
  </dgm:ptLst>
  <dgm:cxnLst>
    <dgm:cxn modelId="{C6160AD1-3726-4226-AD26-6A6822D8C9BB}" srcId="{52BB227E-0D09-4DAC-BD3D-A0EFD1123A2B}" destId="{EB1203B7-14EE-4EF2-94A6-5AC1AC75B8C9}" srcOrd="0" destOrd="0" parTransId="{9928DB35-7E60-4048-946E-7DB7C5180B65}" sibTransId="{CBF0A332-219A-40A0-A31C-448116C85CFC}"/>
    <dgm:cxn modelId="{E59E2C82-9376-480D-BD35-AEF0C445139B}" type="presOf" srcId="{EB1203B7-14EE-4EF2-94A6-5AC1AC75B8C9}" destId="{26653307-1BDB-4236-A94A-C182B2BB807C}" srcOrd="0" destOrd="0" presId="urn:microsoft.com/office/officeart/2005/8/layout/default"/>
    <dgm:cxn modelId="{2D794BAE-AADF-454B-A9B0-252E9CA62087}" srcId="{52BB227E-0D09-4DAC-BD3D-A0EFD1123A2B}" destId="{FDE00F71-687A-4B31-A642-A99F9B47097A}" srcOrd="1" destOrd="0" parTransId="{88736104-4644-4A4C-82AE-AE2F0B2DE59A}" sibTransId="{15D7EC8B-D09F-4695-8140-050722464626}"/>
    <dgm:cxn modelId="{B580F719-D27B-4B12-983D-093022FC6E14}" type="presOf" srcId="{D74BE21F-1E2B-49F2-B6DE-ED88F5D04DAB}" destId="{4B61E6E7-0D53-4CAF-9A5A-9D30AFA710CE}" srcOrd="0" destOrd="0" presId="urn:microsoft.com/office/officeart/2005/8/layout/default"/>
    <dgm:cxn modelId="{077E16E4-3D34-40BD-8C36-63F6CF2F7C9B}" srcId="{52BB227E-0D09-4DAC-BD3D-A0EFD1123A2B}" destId="{A1EA9BAA-D0A4-47F3-BCD8-FEE5BBF0FC0F}" srcOrd="2" destOrd="0" parTransId="{93A00009-8C0D-46A1-A8BA-78895C04F024}" sibTransId="{10818130-8D98-489F-82E8-801532BBE967}"/>
    <dgm:cxn modelId="{604998FB-6AA0-4D3E-B411-3F864FEBD3C2}" type="presOf" srcId="{FDE00F71-687A-4B31-A642-A99F9B47097A}" destId="{A2558AEB-D6B9-4E5F-AB96-F4BF11512707}" srcOrd="0" destOrd="0" presId="urn:microsoft.com/office/officeart/2005/8/layout/default"/>
    <dgm:cxn modelId="{E58D89E4-3B89-42B1-9E3F-64A347921171}" type="presOf" srcId="{A1EA9BAA-D0A4-47F3-BCD8-FEE5BBF0FC0F}" destId="{1572D7D6-001D-43B7-BBB5-B4F314E3C7A5}" srcOrd="0" destOrd="0" presId="urn:microsoft.com/office/officeart/2005/8/layout/default"/>
    <dgm:cxn modelId="{B4E38BB0-D534-46E7-A0B3-FDCBA4AEC243}" type="presOf" srcId="{52BB227E-0D09-4DAC-BD3D-A0EFD1123A2B}" destId="{9DDE6FB5-0CA3-4A94-8309-45B6DFE1EEF8}" srcOrd="0" destOrd="0" presId="urn:microsoft.com/office/officeart/2005/8/layout/default"/>
    <dgm:cxn modelId="{F60A67F4-1D58-4E13-987C-26F29D55EE0E}" srcId="{52BB227E-0D09-4DAC-BD3D-A0EFD1123A2B}" destId="{D74BE21F-1E2B-49F2-B6DE-ED88F5D04DAB}" srcOrd="3" destOrd="0" parTransId="{AF8A40BB-6470-44D7-B719-6C8A4ACE7720}" sibTransId="{3D81126B-0523-4229-ADC6-70AF8859E47C}"/>
    <dgm:cxn modelId="{E9E7E4A0-9DF5-468A-BBAF-F8545C00222D}" type="presParOf" srcId="{9DDE6FB5-0CA3-4A94-8309-45B6DFE1EEF8}" destId="{26653307-1BDB-4236-A94A-C182B2BB807C}" srcOrd="0" destOrd="0" presId="urn:microsoft.com/office/officeart/2005/8/layout/default"/>
    <dgm:cxn modelId="{F56604DD-B3AB-41C7-AEEB-6AF67982620B}" type="presParOf" srcId="{9DDE6FB5-0CA3-4A94-8309-45B6DFE1EEF8}" destId="{40AEBCB8-1CF4-472F-AA94-D66E997C9532}" srcOrd="1" destOrd="0" presId="urn:microsoft.com/office/officeart/2005/8/layout/default"/>
    <dgm:cxn modelId="{078A203B-71C9-43B9-A887-648CA39D801E}" type="presParOf" srcId="{9DDE6FB5-0CA3-4A94-8309-45B6DFE1EEF8}" destId="{A2558AEB-D6B9-4E5F-AB96-F4BF11512707}" srcOrd="2" destOrd="0" presId="urn:microsoft.com/office/officeart/2005/8/layout/default"/>
    <dgm:cxn modelId="{1EF361FC-D0C1-4F00-B0A5-5DCD0C9F1048}" type="presParOf" srcId="{9DDE6FB5-0CA3-4A94-8309-45B6DFE1EEF8}" destId="{A05A6C51-EE8F-4AAF-B284-0D7D39893976}" srcOrd="3" destOrd="0" presId="urn:microsoft.com/office/officeart/2005/8/layout/default"/>
    <dgm:cxn modelId="{22F86EE5-3C52-4330-936E-4847B9E1F672}" type="presParOf" srcId="{9DDE6FB5-0CA3-4A94-8309-45B6DFE1EEF8}" destId="{1572D7D6-001D-43B7-BBB5-B4F314E3C7A5}" srcOrd="4" destOrd="0" presId="urn:microsoft.com/office/officeart/2005/8/layout/default"/>
    <dgm:cxn modelId="{B08E5FD7-6A12-4C27-B042-0220C993969A}" type="presParOf" srcId="{9DDE6FB5-0CA3-4A94-8309-45B6DFE1EEF8}" destId="{3ED12798-9C7E-487E-B38F-3C2786A2A333}" srcOrd="5" destOrd="0" presId="urn:microsoft.com/office/officeart/2005/8/layout/default"/>
    <dgm:cxn modelId="{98B55079-0DB1-4B27-88A9-314820A29EF2}" type="presParOf" srcId="{9DDE6FB5-0CA3-4A94-8309-45B6DFE1EEF8}" destId="{4B61E6E7-0D53-4CAF-9A5A-9D30AFA710C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53307-1BDB-4236-A94A-C182B2BB807C}">
      <dsp:nvSpPr>
        <dsp:cNvPr id="0" name=""/>
        <dsp:cNvSpPr/>
      </dsp:nvSpPr>
      <dsp:spPr>
        <a:xfrm>
          <a:off x="661" y="138786"/>
          <a:ext cx="2581702" cy="1549021"/>
        </a:xfrm>
        <a:prstGeom prst="rect">
          <a:avLst/>
        </a:prstGeom>
        <a:solidFill>
          <a:srgbClr val="FF000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Trust</a:t>
          </a:r>
          <a:r>
            <a:rPr lang="en-US" sz="4900" kern="1200" dirty="0" smtClean="0"/>
            <a:t>	</a:t>
          </a:r>
          <a:endParaRPr lang="en-US" sz="4900" kern="1200" dirty="0"/>
        </a:p>
      </dsp:txBody>
      <dsp:txXfrm>
        <a:off x="661" y="138786"/>
        <a:ext cx="2581702" cy="1549021"/>
      </dsp:txXfrm>
    </dsp:sp>
    <dsp:sp modelId="{A2558AEB-D6B9-4E5F-AB96-F4BF11512707}">
      <dsp:nvSpPr>
        <dsp:cNvPr id="0" name=""/>
        <dsp:cNvSpPr/>
      </dsp:nvSpPr>
      <dsp:spPr>
        <a:xfrm>
          <a:off x="2840535" y="138786"/>
          <a:ext cx="2581702" cy="1549021"/>
        </a:xfrm>
        <a:prstGeom prst="rect">
          <a:avLst/>
        </a:prstGeom>
        <a:solidFill>
          <a:srgbClr val="FFC00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Rapport</a:t>
          </a:r>
          <a:endParaRPr lang="en-US" sz="2800" kern="1200" dirty="0"/>
        </a:p>
      </dsp:txBody>
      <dsp:txXfrm>
        <a:off x="2840535" y="138786"/>
        <a:ext cx="2581702" cy="1549021"/>
      </dsp:txXfrm>
    </dsp:sp>
    <dsp:sp modelId="{1572D7D6-001D-43B7-BBB5-B4F314E3C7A5}">
      <dsp:nvSpPr>
        <dsp:cNvPr id="0" name=""/>
        <dsp:cNvSpPr/>
      </dsp:nvSpPr>
      <dsp:spPr>
        <a:xfrm>
          <a:off x="661" y="1945978"/>
          <a:ext cx="2581702" cy="1549021"/>
        </a:xfrm>
        <a:prstGeom prst="rect">
          <a:avLst/>
        </a:prstGeom>
        <a:solidFill>
          <a:srgbClr val="00B0F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Empathy</a:t>
          </a:r>
          <a:r>
            <a:rPr lang="en-US" sz="4900" kern="1200" dirty="0" smtClean="0"/>
            <a:t>	</a:t>
          </a:r>
          <a:endParaRPr lang="en-US" sz="4900" kern="1200" dirty="0"/>
        </a:p>
      </dsp:txBody>
      <dsp:txXfrm>
        <a:off x="661" y="1945978"/>
        <a:ext cx="2581702" cy="1549021"/>
      </dsp:txXfrm>
    </dsp:sp>
    <dsp:sp modelId="{4B61E6E7-0D53-4CAF-9A5A-9D30AFA710CE}">
      <dsp:nvSpPr>
        <dsp:cNvPr id="0" name=""/>
        <dsp:cNvSpPr/>
      </dsp:nvSpPr>
      <dsp:spPr>
        <a:xfrm>
          <a:off x="2840535" y="1945978"/>
          <a:ext cx="2581702" cy="1549021"/>
        </a:xfrm>
        <a:prstGeom prst="rect">
          <a:avLst/>
        </a:prstGeom>
        <a:solidFill>
          <a:srgbClr val="00B05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endParaRPr lang="en-US" sz="2900" kern="1200" dirty="0" smtClean="0"/>
        </a:p>
        <a:p>
          <a:pPr lvl="0" algn="ctr" defTabSz="1289050">
            <a:lnSpc>
              <a:spcPct val="90000"/>
            </a:lnSpc>
            <a:spcBef>
              <a:spcPct val="0"/>
            </a:spcBef>
            <a:spcAft>
              <a:spcPct val="35000"/>
            </a:spcAft>
          </a:pPr>
          <a:r>
            <a:rPr lang="en-US" sz="2400" kern="1200" dirty="0" smtClean="0"/>
            <a:t>Understanding	</a:t>
          </a:r>
          <a:endParaRPr lang="en-US" sz="2400" kern="1200" dirty="0"/>
        </a:p>
      </dsp:txBody>
      <dsp:txXfrm>
        <a:off x="2840535" y="1945978"/>
        <a:ext cx="2581702" cy="15490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3/18/2017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3/18/2017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3/18/2017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3/18/2017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3/18/2017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2"/>
            <a:ext cx="10993549" cy="1140878"/>
          </a:xfrm>
        </p:spPr>
        <p:txBody>
          <a:bodyPr/>
          <a:lstStyle/>
          <a:p>
            <a:r>
              <a:rPr lang="en-US" dirty="0" smtClean="0"/>
              <a:t>Social Work competency #8</a:t>
            </a:r>
            <a:endParaRPr lang="en-US" dirty="0"/>
          </a:p>
        </p:txBody>
      </p:sp>
      <p:sp>
        <p:nvSpPr>
          <p:cNvPr id="3" name="Subtitle 2"/>
          <p:cNvSpPr>
            <a:spLocks noGrp="1"/>
          </p:cNvSpPr>
          <p:nvPr>
            <p:ph type="subTitle" idx="1"/>
          </p:nvPr>
        </p:nvSpPr>
        <p:spPr>
          <a:xfrm>
            <a:off x="581194" y="2327564"/>
            <a:ext cx="10993546" cy="734291"/>
          </a:xfrm>
        </p:spPr>
        <p:txBody>
          <a:bodyPr>
            <a:normAutofit/>
          </a:bodyPr>
          <a:lstStyle/>
          <a:p>
            <a:r>
              <a:rPr lang="en-US" b="1" i="1" dirty="0" smtClean="0"/>
              <a:t>Intervene with individuals, families, groups, organizations, and communities</a:t>
            </a:r>
          </a:p>
          <a:p>
            <a:r>
              <a:rPr lang="en-US" dirty="0" smtClean="0"/>
              <a:t>April martin</a:t>
            </a:r>
            <a:endParaRPr lang="en-US" dirty="0"/>
          </a:p>
        </p:txBody>
      </p:sp>
    </p:spTree>
    <p:extLst>
      <p:ext uri="{BB962C8B-B14F-4D97-AF65-F5344CB8AC3E}">
        <p14:creationId xmlns:p14="http://schemas.microsoft.com/office/powerpoint/2010/main" val="1712834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863408"/>
          </a:xfrm>
        </p:spPr>
        <p:txBody>
          <a:bodyPr>
            <a:normAutofit/>
          </a:bodyPr>
          <a:lstStyle/>
          <a:p>
            <a:r>
              <a:rPr lang="en-US" sz="2000" dirty="0" smtClean="0"/>
              <a:t>Critically choose and implement interventions to achieve practice goals and enhance capacities of clients and constituencies.</a:t>
            </a:r>
            <a:endParaRPr lang="en-US" sz="2000" dirty="0"/>
          </a:p>
        </p:txBody>
      </p:sp>
      <p:sp>
        <p:nvSpPr>
          <p:cNvPr id="3" name="Content Placeholder 2"/>
          <p:cNvSpPr>
            <a:spLocks noGrp="1"/>
          </p:cNvSpPr>
          <p:nvPr>
            <p:ph idx="1"/>
          </p:nvPr>
        </p:nvSpPr>
        <p:spPr/>
        <p:txBody>
          <a:bodyPr>
            <a:normAutofit/>
          </a:bodyPr>
          <a:lstStyle/>
          <a:p>
            <a:r>
              <a:rPr lang="en-US" sz="2000" dirty="0" smtClean="0"/>
              <a:t>Meet with the field supervisor to discuss what the intern can do to further help the agency as well as the clients. </a:t>
            </a:r>
          </a:p>
          <a:p>
            <a:pPr lvl="1"/>
            <a:r>
              <a:rPr lang="en-US" sz="2000" dirty="0" smtClean="0"/>
              <a:t>Since there are currently only two social workers in the Work First Employment Services unit, I have been able to have more one on one contact with the clients and spend more time with them. </a:t>
            </a:r>
          </a:p>
          <a:p>
            <a:pPr lvl="1"/>
            <a:r>
              <a:rPr lang="en-US" sz="2000" dirty="0" smtClean="0"/>
              <a:t>By updating forms and making intake packets, this also allows the social workers to spend time doing case management and also creates legible documents that the clients can read and understand.</a:t>
            </a:r>
          </a:p>
          <a:p>
            <a:pPr lvl="1"/>
            <a:r>
              <a:rPr lang="en-US" sz="2000" dirty="0" smtClean="0"/>
              <a:t>I have also been able to work on the WFES contract book that has been pushed to the side due to the lack of time that the social workers are able to put into the project. </a:t>
            </a:r>
            <a:endParaRPr lang="en-US" sz="2000" dirty="0"/>
          </a:p>
        </p:txBody>
      </p:sp>
    </p:spTree>
    <p:extLst>
      <p:ext uri="{BB962C8B-B14F-4D97-AF65-F5344CB8AC3E}">
        <p14:creationId xmlns:p14="http://schemas.microsoft.com/office/powerpoint/2010/main" val="2562121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Apply knowledge of human behavior and the social environment, person-in-environment, and other multidisciplinary theoretical frameworks in interventions with clients and constituencies.</a:t>
            </a:r>
            <a:endParaRPr lang="en-US" sz="2400" dirty="0"/>
          </a:p>
        </p:txBody>
      </p:sp>
      <p:sp>
        <p:nvSpPr>
          <p:cNvPr id="3" name="Subtitle 2"/>
          <p:cNvSpPr>
            <a:spLocks noGrp="1"/>
          </p:cNvSpPr>
          <p:nvPr>
            <p:ph type="subTitle" idx="1"/>
          </p:nvPr>
        </p:nvSpPr>
        <p:spPr>
          <a:xfrm>
            <a:off x="581194" y="3241965"/>
            <a:ext cx="10993546" cy="2978726"/>
          </a:xfrm>
        </p:spPr>
        <p:txBody>
          <a:bodyPr>
            <a:normAutofit/>
          </a:bodyPr>
          <a:lstStyle/>
          <a:p>
            <a:r>
              <a:rPr lang="en-US" sz="3200" dirty="0" smtClean="0"/>
              <a:t>Utilize specific interventions to increase the clients understanding of their environment when in the work, educational, and agency setting.</a:t>
            </a:r>
          </a:p>
          <a:p>
            <a:endParaRPr lang="en-US" sz="3200" dirty="0"/>
          </a:p>
        </p:txBody>
      </p:sp>
    </p:spTree>
    <p:extLst>
      <p:ext uri="{BB962C8B-B14F-4D97-AF65-F5344CB8AC3E}">
        <p14:creationId xmlns:p14="http://schemas.microsoft.com/office/powerpoint/2010/main" val="392002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831272"/>
            <a:ext cx="11029616" cy="886717"/>
          </a:xfrm>
        </p:spPr>
        <p:txBody>
          <a:bodyPr>
            <a:normAutofit fontScale="90000"/>
          </a:bodyPr>
          <a:lstStyle/>
          <a:p>
            <a:r>
              <a:rPr lang="en-US" dirty="0" smtClean="0"/>
              <a:t>Use inter-professional collaboration as appropriate to achieve beneficial practice outcomes. </a:t>
            </a:r>
            <a:endParaRPr lang="en-US" dirty="0"/>
          </a:p>
        </p:txBody>
      </p:sp>
      <p:sp>
        <p:nvSpPr>
          <p:cNvPr id="3" name="Content Placeholder 2"/>
          <p:cNvSpPr>
            <a:spLocks noGrp="1"/>
          </p:cNvSpPr>
          <p:nvPr>
            <p:ph sz="half" idx="1"/>
          </p:nvPr>
        </p:nvSpPr>
        <p:spPr/>
        <p:txBody>
          <a:bodyPr>
            <a:normAutofit/>
          </a:bodyPr>
          <a:lstStyle/>
          <a:p>
            <a:r>
              <a:rPr lang="en-US" sz="2800" dirty="0" smtClean="0"/>
              <a:t>Seek advice from the field supervisor and social workers on how to build trust and rapport with clients.</a:t>
            </a:r>
            <a:endParaRPr lang="en-US" sz="2800"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597618307"/>
              </p:ext>
            </p:extLst>
          </p:nvPr>
        </p:nvGraphicFramePr>
        <p:xfrm>
          <a:off x="6188075" y="2227263"/>
          <a:ext cx="542290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5947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Negotiate, mediate, and advocate with and on behalf of diverse clients and constituencies.</a:t>
            </a:r>
            <a:endParaRPr lang="en-US" dirty="0"/>
          </a:p>
        </p:txBody>
      </p:sp>
      <p:sp>
        <p:nvSpPr>
          <p:cNvPr id="4" name="Content Placeholder 3"/>
          <p:cNvSpPr>
            <a:spLocks noGrp="1"/>
          </p:cNvSpPr>
          <p:nvPr>
            <p:ph sz="half" idx="2"/>
          </p:nvPr>
        </p:nvSpPr>
        <p:spPr/>
        <p:txBody>
          <a:bodyPr>
            <a:normAutofit/>
          </a:bodyPr>
          <a:lstStyle/>
          <a:p>
            <a:r>
              <a:rPr lang="en-US" sz="2800" dirty="0" smtClean="0"/>
              <a:t>Create a simplified outline for clients to gain a better understanding of the program requirements during the intake process. </a:t>
            </a:r>
            <a:endParaRPr lang="en-US" sz="2800" dirty="0"/>
          </a:p>
        </p:txBody>
      </p:sp>
      <p:pic>
        <p:nvPicPr>
          <p:cNvPr id="9" name="Content Placeholder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81025" y="2321862"/>
            <a:ext cx="5422900" cy="3444588"/>
          </a:xfrm>
        </p:spPr>
      </p:pic>
    </p:spTree>
    <p:extLst>
      <p:ext uri="{BB962C8B-B14F-4D97-AF65-F5344CB8AC3E}">
        <p14:creationId xmlns:p14="http://schemas.microsoft.com/office/powerpoint/2010/main" val="178523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Facilitate effective transitions and ending that advance mutually agreed-on goals. </a:t>
            </a:r>
          </a:p>
        </p:txBody>
      </p:sp>
      <p:sp>
        <p:nvSpPr>
          <p:cNvPr id="3" name="Content Placeholder 2"/>
          <p:cNvSpPr>
            <a:spLocks noGrp="1"/>
          </p:cNvSpPr>
          <p:nvPr>
            <p:ph idx="1"/>
          </p:nvPr>
        </p:nvSpPr>
        <p:spPr>
          <a:xfrm>
            <a:off x="581192" y="2180496"/>
            <a:ext cx="11029615" cy="4095613"/>
          </a:xfrm>
        </p:spPr>
        <p:txBody>
          <a:bodyPr>
            <a:normAutofit/>
          </a:bodyPr>
          <a:lstStyle/>
          <a:p>
            <a:r>
              <a:rPr lang="en-US" sz="2800" dirty="0" smtClean="0"/>
              <a:t>Review and monitor clients goals and objectives by monitoring their family strengths and needs assessments. </a:t>
            </a:r>
          </a:p>
          <a:p>
            <a:pPr marL="0" indent="0">
              <a:buNone/>
            </a:pPr>
            <a:endParaRPr lang="en-US" sz="2800" dirty="0" smtClean="0"/>
          </a:p>
          <a:p>
            <a:endParaRPr lang="en-US" sz="2800" dirty="0"/>
          </a:p>
          <a:p>
            <a:pPr marL="0" indent="0">
              <a:buNone/>
            </a:pPr>
            <a:endParaRPr lang="en-US" sz="2800" dirty="0"/>
          </a:p>
          <a:p>
            <a:pPr marL="0" indent="0">
              <a:buNone/>
            </a:pPr>
            <a:endParaRPr lang="en-US" sz="2800" dirty="0" smtClean="0"/>
          </a:p>
          <a:p>
            <a:pPr marL="0" indent="0">
              <a:buNone/>
            </a:pP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5925" y="3546765"/>
            <a:ext cx="4533202" cy="241069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7024" y="3546765"/>
            <a:ext cx="3095625" cy="2729344"/>
          </a:xfrm>
          <a:prstGeom prst="rect">
            <a:avLst/>
          </a:prstGeom>
        </p:spPr>
      </p:pic>
    </p:spTree>
    <p:extLst>
      <p:ext uri="{BB962C8B-B14F-4D97-AF65-F5344CB8AC3E}">
        <p14:creationId xmlns:p14="http://schemas.microsoft.com/office/powerpoint/2010/main" val="203592473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75</TotalTime>
  <Words>309</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Gill Sans MT</vt:lpstr>
      <vt:lpstr>Wingdings 2</vt:lpstr>
      <vt:lpstr>Dividend</vt:lpstr>
      <vt:lpstr>Social Work competency #8</vt:lpstr>
      <vt:lpstr>Critically choose and implement interventions to achieve practice goals and enhance capacities of clients and constituencies.</vt:lpstr>
      <vt:lpstr>Apply knowledge of human behavior and the social environment, person-in-environment, and other multidisciplinary theoretical frameworks in interventions with clients and constituencies.</vt:lpstr>
      <vt:lpstr>Use inter-professional collaboration as appropriate to achieve beneficial practice outcomes. </vt:lpstr>
      <vt:lpstr>Negotiate, mediate, and advocate with and on behalf of diverse clients and constituencies.</vt:lpstr>
      <vt:lpstr>Facilitate effective transitions and ending that advance mutually agreed-on goals.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competency #8</dc:title>
  <dc:creator>Microsoft account</dc:creator>
  <cp:lastModifiedBy>Microsoft account</cp:lastModifiedBy>
  <cp:revision>8</cp:revision>
  <dcterms:created xsi:type="dcterms:W3CDTF">2017-03-18T20:21:58Z</dcterms:created>
  <dcterms:modified xsi:type="dcterms:W3CDTF">2017-03-18T21:53:22Z</dcterms:modified>
</cp:coreProperties>
</file>